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3" r:id="rId4"/>
    <p:sldId id="264" r:id="rId5"/>
    <p:sldId id="262" r:id="rId6"/>
    <p:sldId id="259" r:id="rId7"/>
    <p:sldId id="261"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984"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7AA972-ACFD-48D0-B132-8D0DF440CDB9}"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EDB4E-5436-422E-B2D4-42C32A8728BA}" type="slidenum">
              <a:rPr lang="en-US" smtClean="0"/>
              <a:pPr/>
              <a:t>‹#›</a:t>
            </a:fld>
            <a:endParaRPr lang="en-US"/>
          </a:p>
        </p:txBody>
      </p:sp>
    </p:spTree>
    <p:extLst>
      <p:ext uri="{BB962C8B-B14F-4D97-AF65-F5344CB8AC3E}">
        <p14:creationId xmlns:p14="http://schemas.microsoft.com/office/powerpoint/2010/main" val="4210083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7AA972-ACFD-48D0-B132-8D0DF440CDB9}"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EDB4E-5436-422E-B2D4-42C32A8728BA}" type="slidenum">
              <a:rPr lang="en-US" smtClean="0"/>
              <a:pPr/>
              <a:t>‹#›</a:t>
            </a:fld>
            <a:endParaRPr lang="en-US"/>
          </a:p>
        </p:txBody>
      </p:sp>
    </p:spTree>
    <p:extLst>
      <p:ext uri="{BB962C8B-B14F-4D97-AF65-F5344CB8AC3E}">
        <p14:creationId xmlns:p14="http://schemas.microsoft.com/office/powerpoint/2010/main" val="3049765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7AA972-ACFD-48D0-B132-8D0DF440CDB9}"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EDB4E-5436-422E-B2D4-42C32A8728BA}" type="slidenum">
              <a:rPr lang="en-US" smtClean="0"/>
              <a:pPr/>
              <a:t>‹#›</a:t>
            </a:fld>
            <a:endParaRPr lang="en-US"/>
          </a:p>
        </p:txBody>
      </p:sp>
    </p:spTree>
    <p:extLst>
      <p:ext uri="{BB962C8B-B14F-4D97-AF65-F5344CB8AC3E}">
        <p14:creationId xmlns:p14="http://schemas.microsoft.com/office/powerpoint/2010/main" val="2401373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7AA972-ACFD-48D0-B132-8D0DF440CDB9}"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EDB4E-5436-422E-B2D4-42C32A8728BA}" type="slidenum">
              <a:rPr lang="en-US" smtClean="0"/>
              <a:pPr/>
              <a:t>‹#›</a:t>
            </a:fld>
            <a:endParaRPr lang="en-US"/>
          </a:p>
        </p:txBody>
      </p:sp>
    </p:spTree>
    <p:extLst>
      <p:ext uri="{BB962C8B-B14F-4D97-AF65-F5344CB8AC3E}">
        <p14:creationId xmlns:p14="http://schemas.microsoft.com/office/powerpoint/2010/main" val="41805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7AA972-ACFD-48D0-B132-8D0DF440CDB9}"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EDB4E-5436-422E-B2D4-42C32A8728BA}" type="slidenum">
              <a:rPr lang="en-US" smtClean="0"/>
              <a:pPr/>
              <a:t>‹#›</a:t>
            </a:fld>
            <a:endParaRPr lang="en-US"/>
          </a:p>
        </p:txBody>
      </p:sp>
    </p:spTree>
    <p:extLst>
      <p:ext uri="{BB962C8B-B14F-4D97-AF65-F5344CB8AC3E}">
        <p14:creationId xmlns:p14="http://schemas.microsoft.com/office/powerpoint/2010/main" val="3621769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7AA972-ACFD-48D0-B132-8D0DF440CDB9}" type="datetimeFigureOut">
              <a:rPr lang="en-US" smtClean="0"/>
              <a:pPr/>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BEDB4E-5436-422E-B2D4-42C32A8728BA}" type="slidenum">
              <a:rPr lang="en-US" smtClean="0"/>
              <a:pPr/>
              <a:t>‹#›</a:t>
            </a:fld>
            <a:endParaRPr lang="en-US"/>
          </a:p>
        </p:txBody>
      </p:sp>
    </p:spTree>
    <p:extLst>
      <p:ext uri="{BB962C8B-B14F-4D97-AF65-F5344CB8AC3E}">
        <p14:creationId xmlns:p14="http://schemas.microsoft.com/office/powerpoint/2010/main" val="3854329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7AA972-ACFD-48D0-B132-8D0DF440CDB9}" type="datetimeFigureOut">
              <a:rPr lang="en-US" smtClean="0"/>
              <a:pPr/>
              <a:t>8/19/2015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BEDB4E-5436-422E-B2D4-42C32A8728BA}" type="slidenum">
              <a:rPr lang="en-US" smtClean="0"/>
              <a:pPr/>
              <a:t>‹#›</a:t>
            </a:fld>
            <a:endParaRPr lang="en-US"/>
          </a:p>
        </p:txBody>
      </p:sp>
    </p:spTree>
    <p:extLst>
      <p:ext uri="{BB962C8B-B14F-4D97-AF65-F5344CB8AC3E}">
        <p14:creationId xmlns:p14="http://schemas.microsoft.com/office/powerpoint/2010/main" val="2941044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7AA972-ACFD-48D0-B132-8D0DF440CDB9}" type="datetimeFigureOut">
              <a:rPr lang="en-US" smtClean="0"/>
              <a:pPr/>
              <a:t>8/19/2015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BEDB4E-5436-422E-B2D4-42C32A8728BA}" type="slidenum">
              <a:rPr lang="en-US" smtClean="0"/>
              <a:pPr/>
              <a:t>‹#›</a:t>
            </a:fld>
            <a:endParaRPr lang="en-US"/>
          </a:p>
        </p:txBody>
      </p:sp>
    </p:spTree>
    <p:extLst>
      <p:ext uri="{BB962C8B-B14F-4D97-AF65-F5344CB8AC3E}">
        <p14:creationId xmlns:p14="http://schemas.microsoft.com/office/powerpoint/2010/main" val="2092353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7AA972-ACFD-48D0-B132-8D0DF440CDB9}" type="datetimeFigureOut">
              <a:rPr lang="en-US" smtClean="0"/>
              <a:pPr/>
              <a:t>8/19/2015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BEDB4E-5436-422E-B2D4-42C32A8728BA}" type="slidenum">
              <a:rPr lang="en-US" smtClean="0"/>
              <a:pPr/>
              <a:t>‹#›</a:t>
            </a:fld>
            <a:endParaRPr lang="en-US"/>
          </a:p>
        </p:txBody>
      </p:sp>
    </p:spTree>
    <p:extLst>
      <p:ext uri="{BB962C8B-B14F-4D97-AF65-F5344CB8AC3E}">
        <p14:creationId xmlns:p14="http://schemas.microsoft.com/office/powerpoint/2010/main" val="44131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7AA972-ACFD-48D0-B132-8D0DF440CDB9}" type="datetimeFigureOut">
              <a:rPr lang="en-US" smtClean="0"/>
              <a:pPr/>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BEDB4E-5436-422E-B2D4-42C32A8728BA}" type="slidenum">
              <a:rPr lang="en-US" smtClean="0"/>
              <a:pPr/>
              <a:t>‹#›</a:t>
            </a:fld>
            <a:endParaRPr lang="en-US"/>
          </a:p>
        </p:txBody>
      </p:sp>
    </p:spTree>
    <p:extLst>
      <p:ext uri="{BB962C8B-B14F-4D97-AF65-F5344CB8AC3E}">
        <p14:creationId xmlns:p14="http://schemas.microsoft.com/office/powerpoint/2010/main" val="2229053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7AA972-ACFD-48D0-B132-8D0DF440CDB9}" type="datetimeFigureOut">
              <a:rPr lang="en-US" smtClean="0"/>
              <a:pPr/>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BEDB4E-5436-422E-B2D4-42C32A8728BA}" type="slidenum">
              <a:rPr lang="en-US" smtClean="0"/>
              <a:pPr/>
              <a:t>‹#›</a:t>
            </a:fld>
            <a:endParaRPr lang="en-US"/>
          </a:p>
        </p:txBody>
      </p:sp>
    </p:spTree>
    <p:extLst>
      <p:ext uri="{BB962C8B-B14F-4D97-AF65-F5344CB8AC3E}">
        <p14:creationId xmlns:p14="http://schemas.microsoft.com/office/powerpoint/2010/main" val="1686999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C7AA972-ACFD-48D0-B132-8D0DF440CDB9}" type="datetimeFigureOut">
              <a:rPr lang="en-US" smtClean="0"/>
              <a:pPr/>
              <a:t>8/19/2015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9BEDB4E-5436-422E-B2D4-42C32A8728BA}" type="slidenum">
              <a:rPr lang="en-US" smtClean="0"/>
              <a:pPr/>
              <a:t>‹#›</a:t>
            </a:fld>
            <a:endParaRPr lang="en-US"/>
          </a:p>
        </p:txBody>
      </p:sp>
    </p:spTree>
    <p:extLst>
      <p:ext uri="{BB962C8B-B14F-4D97-AF65-F5344CB8AC3E}">
        <p14:creationId xmlns:p14="http://schemas.microsoft.com/office/powerpoint/2010/main" val="25338445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1"/>
            <a:ext cx="7772400" cy="914400"/>
          </a:xfrm>
        </p:spPr>
        <p:txBody>
          <a:bodyPr/>
          <a:lstStyle/>
          <a:p>
            <a:r>
              <a:rPr lang="en-US" dirty="0" smtClean="0"/>
              <a:t>Rules for Motion Maps</a:t>
            </a:r>
            <a:endParaRPr lang="en-US" dirty="0"/>
          </a:p>
        </p:txBody>
      </p:sp>
      <p:sp>
        <p:nvSpPr>
          <p:cNvPr id="3" name="Subtitle 2"/>
          <p:cNvSpPr>
            <a:spLocks noGrp="1"/>
          </p:cNvSpPr>
          <p:nvPr>
            <p:ph type="subTitle" idx="1"/>
          </p:nvPr>
        </p:nvSpPr>
        <p:spPr>
          <a:xfrm>
            <a:off x="609600" y="1295400"/>
            <a:ext cx="8077200" cy="5410200"/>
          </a:xfrm>
        </p:spPr>
        <p:txBody>
          <a:bodyPr>
            <a:normAutofit/>
          </a:bodyPr>
          <a:lstStyle/>
          <a:p>
            <a:pPr algn="l">
              <a:buFont typeface="Arial" pitchFamily="34" charset="0"/>
              <a:buChar char="•"/>
            </a:pPr>
            <a:r>
              <a:rPr lang="en-US" dirty="0" smtClean="0"/>
              <a:t>Motion maps are like “strobe” pictures of an object’s motion, each “flash” represents the passage of some fixed unit of time</a:t>
            </a:r>
          </a:p>
          <a:p>
            <a:pPr algn="l">
              <a:buFont typeface="Arial" pitchFamily="34" charset="0"/>
              <a:buChar char="•"/>
            </a:pPr>
            <a:r>
              <a:rPr lang="en-US" dirty="0" smtClean="0"/>
              <a:t>In each flash, the object is represented as a dot.  It should be placed in the location you expect to find </a:t>
            </a:r>
            <a:r>
              <a:rPr lang="en-US" dirty="0" smtClean="0"/>
              <a:t>it.</a:t>
            </a:r>
            <a:endParaRPr lang="en-US" dirty="0" smtClean="0"/>
          </a:p>
          <a:p>
            <a:pPr algn="l">
              <a:buFont typeface="Arial" pitchFamily="34" charset="0"/>
              <a:buChar char="•"/>
            </a:pPr>
            <a:r>
              <a:rPr lang="en-US" dirty="0" smtClean="0"/>
              <a:t>The velocity is represented by an arrow, the dot is at the tail of the arrow(this is called a vector).</a:t>
            </a:r>
          </a:p>
          <a:p>
            <a:pPr algn="l">
              <a:buFont typeface="Arial" pitchFamily="34" charset="0"/>
              <a:buChar char="•"/>
            </a:pPr>
            <a:r>
              <a:rPr lang="en-US" dirty="0" smtClean="0"/>
              <a:t>Motion maps show different states of motion as a arrows, the arrows represent velocity</a:t>
            </a:r>
          </a:p>
          <a:p>
            <a:pPr algn="l">
              <a:buFont typeface="Arial" pitchFamily="34" charset="0"/>
              <a:buChar char="•"/>
            </a:pPr>
            <a:endParaRPr lang="en-US" dirty="0" smtClean="0"/>
          </a:p>
          <a:p>
            <a:pPr algn="l">
              <a:buFont typeface="Arial" pitchFamily="34" charset="0"/>
              <a:buChar char="•"/>
            </a:pPr>
            <a:r>
              <a:rPr lang="en-US" dirty="0" smtClean="0"/>
              <a:t>We don’t have displacement motion maps because the location of the dot shows  the location.</a:t>
            </a:r>
          </a:p>
          <a:p>
            <a:pPr algn="l">
              <a:buFont typeface="Arial" pitchFamily="34" charset="0"/>
              <a:buChar char="•"/>
            </a:pPr>
            <a:r>
              <a:rPr lang="en-US" dirty="0" smtClean="0"/>
              <a:t>The length of a vector shows the magnitude (or number) of   the  vector quantity, its direction is shown by which way the vector points</a:t>
            </a:r>
          </a:p>
        </p:txBody>
      </p:sp>
      <p:cxnSp>
        <p:nvCxnSpPr>
          <p:cNvPr id="5" name="Straight Arrow Connector 4"/>
          <p:cNvCxnSpPr/>
          <p:nvPr/>
        </p:nvCxnSpPr>
        <p:spPr>
          <a:xfrm>
            <a:off x="754117" y="4343400"/>
            <a:ext cx="1371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869707" y="4349427"/>
            <a:ext cx="1371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131676" y="4341812"/>
            <a:ext cx="1295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Flowchart: Connector 8"/>
          <p:cNvSpPr/>
          <p:nvPr/>
        </p:nvSpPr>
        <p:spPr>
          <a:xfrm>
            <a:off x="2844184" y="4299107"/>
            <a:ext cx="51046" cy="6556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739441" y="4288891"/>
            <a:ext cx="83943" cy="105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5040512" y="4290479"/>
            <a:ext cx="83943" cy="105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1"/>
            <a:ext cx="7772400" cy="914400"/>
          </a:xfrm>
        </p:spPr>
        <p:txBody>
          <a:bodyPr/>
          <a:lstStyle/>
          <a:p>
            <a:r>
              <a:rPr lang="en-US" dirty="0" smtClean="0"/>
              <a:t>Rules for Motion Maps</a:t>
            </a:r>
            <a:endParaRPr lang="en-US" dirty="0"/>
          </a:p>
        </p:txBody>
      </p:sp>
      <p:sp>
        <p:nvSpPr>
          <p:cNvPr id="3" name="Subtitle 2"/>
          <p:cNvSpPr>
            <a:spLocks noGrp="1"/>
          </p:cNvSpPr>
          <p:nvPr>
            <p:ph type="subTitle" idx="1"/>
          </p:nvPr>
        </p:nvSpPr>
        <p:spPr>
          <a:xfrm>
            <a:off x="609600" y="1447800"/>
            <a:ext cx="8077200" cy="5257800"/>
          </a:xfrm>
        </p:spPr>
        <p:txBody>
          <a:bodyPr>
            <a:normAutofit/>
          </a:bodyPr>
          <a:lstStyle/>
          <a:p>
            <a:pPr algn="l"/>
            <a:endParaRPr lang="en-US" dirty="0" smtClean="0"/>
          </a:p>
          <a:p>
            <a:pPr marL="457200" indent="-457200" algn="l">
              <a:buFont typeface="Arial" pitchFamily="34" charset="0"/>
              <a:buChar char="•"/>
            </a:pPr>
            <a:r>
              <a:rPr lang="en-US" dirty="0" smtClean="0"/>
              <a:t>A </a:t>
            </a:r>
            <a:r>
              <a:rPr lang="en-US" dirty="0"/>
              <a:t>position vector should be present to show the direction of positive and the relative location of the object with respect to position zero. Don’t confuse this with a number line or something that indicates time, the appearance of dots shows the passage of time</a:t>
            </a:r>
            <a:r>
              <a:rPr lang="en-US" dirty="0" smtClean="0"/>
              <a:t>.</a:t>
            </a:r>
          </a:p>
          <a:p>
            <a:pPr marL="457200" indent="-457200" algn="l">
              <a:buFont typeface="Arial" pitchFamily="34" charset="0"/>
              <a:buChar char="•"/>
            </a:pPr>
            <a:endParaRPr lang="en-US" dirty="0"/>
          </a:p>
          <a:p>
            <a:pPr marL="457200" indent="-457200" algn="l">
              <a:buFont typeface="Arial" pitchFamily="34" charset="0"/>
              <a:buChar char="•"/>
            </a:pPr>
            <a:endParaRPr lang="en-US" dirty="0" smtClean="0"/>
          </a:p>
          <a:p>
            <a:pPr marL="457200" indent="-457200" algn="l">
              <a:buFont typeface="Arial" pitchFamily="34" charset="0"/>
              <a:buChar char="•"/>
            </a:pPr>
            <a:endParaRPr lang="en-US" dirty="0"/>
          </a:p>
          <a:p>
            <a:pPr marL="457200" indent="-457200" algn="l">
              <a:buFont typeface="Arial" pitchFamily="34" charset="0"/>
              <a:buChar char="•"/>
            </a:pPr>
            <a:r>
              <a:rPr lang="en-US" dirty="0" smtClean="0"/>
              <a:t>X</a:t>
            </a:r>
            <a:endParaRPr lang="en-US" dirty="0"/>
          </a:p>
          <a:p>
            <a:pPr algn="l"/>
            <a:r>
              <a:rPr lang="en-US" dirty="0" smtClean="0"/>
              <a:t>The above map shows a object starting at x=0, with a positive constant velocity</a:t>
            </a:r>
            <a:endParaRPr lang="en-US" dirty="0"/>
          </a:p>
        </p:txBody>
      </p:sp>
      <p:cxnSp>
        <p:nvCxnSpPr>
          <p:cNvPr id="7" name="Straight Arrow Connector 6"/>
          <p:cNvCxnSpPr/>
          <p:nvPr/>
        </p:nvCxnSpPr>
        <p:spPr>
          <a:xfrm>
            <a:off x="664779" y="4953000"/>
            <a:ext cx="1828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803634" y="4951412"/>
            <a:ext cx="1828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055476" y="4943529"/>
            <a:ext cx="1828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64779" y="5791200"/>
            <a:ext cx="6781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905000" y="5181600"/>
            <a:ext cx="3124200" cy="369332"/>
          </a:xfrm>
          <a:prstGeom prst="rect">
            <a:avLst/>
          </a:prstGeom>
          <a:noFill/>
        </p:spPr>
        <p:txBody>
          <a:bodyPr wrap="square" rtlCol="0">
            <a:spAutoFit/>
          </a:bodyPr>
          <a:lstStyle/>
          <a:p>
            <a:r>
              <a:rPr lang="en-US" dirty="0" smtClean="0"/>
              <a:t>Signifies position zero</a:t>
            </a:r>
            <a:endParaRPr lang="en-US" dirty="0"/>
          </a:p>
        </p:txBody>
      </p:sp>
      <p:cxnSp>
        <p:nvCxnSpPr>
          <p:cNvPr id="14" name="Curved Connector 13"/>
          <p:cNvCxnSpPr>
            <a:stCxn id="12" idx="1"/>
          </p:cNvCxnSpPr>
          <p:nvPr/>
        </p:nvCxnSpPr>
        <p:spPr>
          <a:xfrm rot="10800000" flipV="1">
            <a:off x="664780" y="5366266"/>
            <a:ext cx="1240220" cy="348734"/>
          </a:xfrm>
          <a:prstGeom prst="curvedConnector3">
            <a:avLst>
              <a:gd name="adj1" fmla="val 100000"/>
            </a:avLst>
          </a:prstGeom>
          <a:ln>
            <a:tailEnd type="arrow"/>
          </a:ln>
        </p:spPr>
        <p:style>
          <a:lnRef idx="1">
            <a:schemeClr val="accent1"/>
          </a:lnRef>
          <a:fillRef idx="0">
            <a:schemeClr val="accent1"/>
          </a:fillRef>
          <a:effectRef idx="0">
            <a:schemeClr val="accent1"/>
          </a:effectRef>
          <a:fontRef idx="minor">
            <a:schemeClr val="tx1"/>
          </a:fontRef>
        </p:style>
      </p:cxn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916" y="4902994"/>
            <a:ext cx="85725" cy="10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2761662" y="4902994"/>
            <a:ext cx="83943" cy="105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3475" y="4888986"/>
            <a:ext cx="85725" cy="10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1"/>
            <a:ext cx="7772400" cy="914400"/>
          </a:xfrm>
        </p:spPr>
        <p:txBody>
          <a:bodyPr/>
          <a:lstStyle/>
          <a:p>
            <a:r>
              <a:rPr lang="en-US" dirty="0" smtClean="0"/>
              <a:t>Rules for Motion Maps</a:t>
            </a:r>
            <a:endParaRPr lang="en-US" dirty="0"/>
          </a:p>
        </p:txBody>
      </p:sp>
      <p:sp>
        <p:nvSpPr>
          <p:cNvPr id="3" name="Subtitle 2"/>
          <p:cNvSpPr>
            <a:spLocks noGrp="1"/>
          </p:cNvSpPr>
          <p:nvPr>
            <p:ph type="subTitle" idx="1"/>
          </p:nvPr>
        </p:nvSpPr>
        <p:spPr>
          <a:xfrm>
            <a:off x="609600" y="1447800"/>
            <a:ext cx="8077200" cy="5257800"/>
          </a:xfrm>
        </p:spPr>
        <p:txBody>
          <a:bodyPr>
            <a:normAutofit/>
          </a:bodyPr>
          <a:lstStyle/>
          <a:p>
            <a:pPr algn="l"/>
            <a:endParaRPr lang="en-US" dirty="0" smtClean="0"/>
          </a:p>
          <a:p>
            <a:pPr marL="457200" indent="-457200" algn="l">
              <a:buFont typeface="Arial" pitchFamily="34" charset="0"/>
              <a:buChar char="•"/>
            </a:pPr>
            <a:endParaRPr lang="en-US" dirty="0"/>
          </a:p>
          <a:p>
            <a:pPr marL="457200" indent="-457200" algn="l">
              <a:buFont typeface="Arial" pitchFamily="34" charset="0"/>
              <a:buChar char="•"/>
            </a:pPr>
            <a:endParaRPr lang="en-US" dirty="0" smtClean="0"/>
          </a:p>
          <a:p>
            <a:pPr marL="457200" indent="-457200" algn="l">
              <a:buFont typeface="Arial" pitchFamily="34" charset="0"/>
              <a:buChar char="•"/>
            </a:pPr>
            <a:endParaRPr lang="en-US" dirty="0"/>
          </a:p>
          <a:p>
            <a:pPr marL="457200" indent="-457200" algn="l">
              <a:buFont typeface="Arial" pitchFamily="34" charset="0"/>
              <a:buChar char="•"/>
            </a:pPr>
            <a:r>
              <a:rPr lang="en-US" dirty="0" smtClean="0"/>
              <a:t>X</a:t>
            </a:r>
            <a:endParaRPr lang="en-US" dirty="0"/>
          </a:p>
          <a:p>
            <a:pPr algn="l"/>
            <a:endParaRPr lang="en-US" dirty="0"/>
          </a:p>
          <a:p>
            <a:pPr algn="l"/>
            <a:endParaRPr lang="en-US" dirty="0" smtClean="0"/>
          </a:p>
          <a:p>
            <a:pPr algn="l"/>
            <a:r>
              <a:rPr lang="en-US" dirty="0"/>
              <a:t>T</a:t>
            </a:r>
            <a:r>
              <a:rPr lang="en-US" dirty="0" smtClean="0"/>
              <a:t>he </a:t>
            </a:r>
            <a:r>
              <a:rPr lang="en-US" dirty="0" smtClean="0"/>
              <a:t>above map shows a object starting at a positive position that is not zero, and traveling at a constant positive velocity</a:t>
            </a:r>
          </a:p>
          <a:p>
            <a:pPr algn="l"/>
            <a:r>
              <a:rPr lang="en-US" dirty="0" smtClean="0"/>
              <a:t>An arrow should be drawn for all motion maps that represents positive position and positive displacement, as seen above.</a:t>
            </a:r>
            <a:endParaRPr lang="en-US" dirty="0"/>
          </a:p>
        </p:txBody>
      </p:sp>
      <p:cxnSp>
        <p:nvCxnSpPr>
          <p:cNvPr id="7" name="Straight Arrow Connector 6"/>
          <p:cNvCxnSpPr/>
          <p:nvPr/>
        </p:nvCxnSpPr>
        <p:spPr>
          <a:xfrm>
            <a:off x="3767958" y="2133600"/>
            <a:ext cx="1828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914696" y="2135188"/>
            <a:ext cx="1828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447800" y="2928053"/>
            <a:ext cx="6781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2233" y="2085182"/>
            <a:ext cx="85725" cy="10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8971" y="2085182"/>
            <a:ext cx="85725" cy="10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7444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1"/>
            <a:ext cx="7772400" cy="914400"/>
          </a:xfrm>
        </p:spPr>
        <p:txBody>
          <a:bodyPr/>
          <a:lstStyle/>
          <a:p>
            <a:r>
              <a:rPr lang="en-US" dirty="0" smtClean="0"/>
              <a:t>Rules for Motion Maps</a:t>
            </a:r>
            <a:endParaRPr lang="en-US" dirty="0"/>
          </a:p>
        </p:txBody>
      </p:sp>
      <p:sp>
        <p:nvSpPr>
          <p:cNvPr id="3" name="Subtitle 2"/>
          <p:cNvSpPr>
            <a:spLocks noGrp="1"/>
          </p:cNvSpPr>
          <p:nvPr>
            <p:ph type="subTitle" idx="1"/>
          </p:nvPr>
        </p:nvSpPr>
        <p:spPr>
          <a:xfrm>
            <a:off x="685800" y="1447800"/>
            <a:ext cx="8077200" cy="5257800"/>
          </a:xfrm>
        </p:spPr>
        <p:txBody>
          <a:bodyPr>
            <a:normAutofit/>
          </a:bodyPr>
          <a:lstStyle/>
          <a:p>
            <a:pPr algn="l"/>
            <a:endParaRPr lang="en-US" dirty="0" smtClean="0"/>
          </a:p>
          <a:p>
            <a:pPr marL="457200" indent="-457200" algn="l">
              <a:buFont typeface="Arial" pitchFamily="34" charset="0"/>
              <a:buChar char="•"/>
            </a:pPr>
            <a:endParaRPr lang="en-US" dirty="0"/>
          </a:p>
          <a:p>
            <a:pPr marL="457200" indent="-457200" algn="l">
              <a:buFont typeface="Arial" pitchFamily="34" charset="0"/>
              <a:buChar char="•"/>
            </a:pPr>
            <a:endParaRPr lang="en-US" dirty="0" smtClean="0"/>
          </a:p>
          <a:p>
            <a:pPr marL="457200" indent="-457200" algn="l">
              <a:buFont typeface="Arial" pitchFamily="34" charset="0"/>
              <a:buChar char="•"/>
            </a:pPr>
            <a:endParaRPr lang="en-US" dirty="0" smtClean="0"/>
          </a:p>
          <a:p>
            <a:pPr marL="457200" indent="-457200" algn="l">
              <a:buFont typeface="Arial" pitchFamily="34" charset="0"/>
              <a:buChar char="•"/>
            </a:pPr>
            <a:endParaRPr lang="en-US" dirty="0"/>
          </a:p>
          <a:p>
            <a:pPr marL="3200400" lvl="6" indent="-457200" algn="l">
              <a:buFont typeface="Arial" pitchFamily="34" charset="0"/>
              <a:buChar char="•"/>
            </a:pPr>
            <a:r>
              <a:rPr lang="en-US" dirty="0" smtClean="0"/>
              <a:t>X</a:t>
            </a:r>
            <a:endParaRPr lang="en-US" dirty="0"/>
          </a:p>
          <a:p>
            <a:pPr algn="l"/>
            <a:endParaRPr lang="en-US" dirty="0" smtClean="0"/>
          </a:p>
          <a:p>
            <a:pPr algn="l"/>
            <a:endParaRPr lang="en-US" dirty="0"/>
          </a:p>
          <a:p>
            <a:pPr algn="l"/>
            <a:endParaRPr lang="en-US" dirty="0" smtClean="0"/>
          </a:p>
          <a:p>
            <a:pPr algn="l"/>
            <a:r>
              <a:rPr lang="en-US" dirty="0" smtClean="0"/>
              <a:t>The </a:t>
            </a:r>
            <a:r>
              <a:rPr lang="en-US" dirty="0" smtClean="0"/>
              <a:t>above map shows a object starting at a negative position that is not zero and traveling with at constant negative velocity</a:t>
            </a:r>
            <a:endParaRPr lang="en-US" dirty="0"/>
          </a:p>
        </p:txBody>
      </p:sp>
      <p:cxnSp>
        <p:nvCxnSpPr>
          <p:cNvPr id="7" name="Straight Arrow Connector 6"/>
          <p:cNvCxnSpPr/>
          <p:nvPr/>
        </p:nvCxnSpPr>
        <p:spPr>
          <a:xfrm flipH="1">
            <a:off x="1752600" y="3084388"/>
            <a:ext cx="93016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81000" y="3084388"/>
            <a:ext cx="103789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160452" y="3258755"/>
            <a:ext cx="36943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934607" y="2899722"/>
            <a:ext cx="3124200" cy="369332"/>
          </a:xfrm>
          <a:prstGeom prst="rect">
            <a:avLst/>
          </a:prstGeom>
          <a:noFill/>
        </p:spPr>
        <p:txBody>
          <a:bodyPr wrap="square" rtlCol="0">
            <a:spAutoFit/>
          </a:bodyPr>
          <a:lstStyle/>
          <a:p>
            <a:r>
              <a:rPr lang="en-US" dirty="0" smtClean="0"/>
              <a:t>Signifies position zero</a:t>
            </a:r>
            <a:endParaRPr lang="en-US" dirty="0"/>
          </a:p>
        </p:txBody>
      </p:sp>
      <p:cxnSp>
        <p:nvCxnSpPr>
          <p:cNvPr id="14" name="Curved Connector 13"/>
          <p:cNvCxnSpPr/>
          <p:nvPr/>
        </p:nvCxnSpPr>
        <p:spPr>
          <a:xfrm rot="10800000" flipV="1">
            <a:off x="3946634" y="2735653"/>
            <a:ext cx="1240220" cy="348734"/>
          </a:xfrm>
          <a:prstGeom prst="curvedConnector3">
            <a:avLst>
              <a:gd name="adj1" fmla="val 100946"/>
            </a:avLst>
          </a:prstGeom>
          <a:ln>
            <a:tailEnd type="arrow"/>
          </a:ln>
        </p:spPr>
        <p:style>
          <a:lnRef idx="1">
            <a:schemeClr val="accent1"/>
          </a:lnRef>
          <a:fillRef idx="0">
            <a:schemeClr val="accent1"/>
          </a:fillRef>
          <a:effectRef idx="0">
            <a:schemeClr val="accent1"/>
          </a:effectRef>
          <a:fontRef idx="minor">
            <a:schemeClr val="tx1"/>
          </a:fontRef>
        </p:style>
      </p:cxn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2765" y="3032794"/>
            <a:ext cx="85725" cy="10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8896" y="3033588"/>
            <a:ext cx="85725" cy="10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5568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7"/>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1"/>
            <a:ext cx="7772400" cy="914400"/>
          </a:xfrm>
        </p:spPr>
        <p:txBody>
          <a:bodyPr/>
          <a:lstStyle/>
          <a:p>
            <a:r>
              <a:rPr lang="en-US" dirty="0" smtClean="0"/>
              <a:t>Rules for Motion Maps</a:t>
            </a:r>
            <a:endParaRPr lang="en-US" dirty="0"/>
          </a:p>
        </p:txBody>
      </p:sp>
      <p:sp>
        <p:nvSpPr>
          <p:cNvPr id="3" name="Subtitle 2"/>
          <p:cNvSpPr>
            <a:spLocks noGrp="1"/>
          </p:cNvSpPr>
          <p:nvPr>
            <p:ph type="subTitle" idx="1"/>
          </p:nvPr>
        </p:nvSpPr>
        <p:spPr>
          <a:xfrm>
            <a:off x="609600" y="1447800"/>
            <a:ext cx="8077200" cy="5257800"/>
          </a:xfrm>
        </p:spPr>
        <p:txBody>
          <a:bodyPr>
            <a:normAutofit/>
          </a:bodyPr>
          <a:lstStyle/>
          <a:p>
            <a:pPr algn="l">
              <a:buFont typeface="Arial" pitchFamily="34" charset="0"/>
              <a:buChar char="•"/>
            </a:pPr>
            <a:r>
              <a:rPr lang="en-US" dirty="0" smtClean="0"/>
              <a:t>When velocity is  shown as a vector, the length of the arrow is the magnitude or speed </a:t>
            </a:r>
          </a:p>
          <a:p>
            <a:pPr algn="l">
              <a:buFont typeface="Arial" pitchFamily="34" charset="0"/>
              <a:buChar char="•"/>
            </a:pPr>
            <a:r>
              <a:rPr lang="en-US" dirty="0" smtClean="0"/>
              <a:t>For instance, a velocity vector of 20 m/s would be twice as long as a velocity vector for 10 m/s</a:t>
            </a:r>
          </a:p>
          <a:p>
            <a:pPr algn="l">
              <a:buFont typeface="Arial" pitchFamily="34" charset="0"/>
              <a:buChar char="•"/>
            </a:pPr>
            <a:r>
              <a:rPr lang="en-US" dirty="0" smtClean="0"/>
              <a:t>Therefore, if </a:t>
            </a:r>
            <a:r>
              <a:rPr lang="en-US" dirty="0"/>
              <a:t>the velocity of </a:t>
            </a:r>
            <a:r>
              <a:rPr lang="en-US" dirty="0" smtClean="0"/>
              <a:t>an </a:t>
            </a:r>
            <a:r>
              <a:rPr lang="en-US" dirty="0"/>
              <a:t>object is </a:t>
            </a:r>
            <a:r>
              <a:rPr lang="en-US" dirty="0" smtClean="0"/>
              <a:t>higher, </a:t>
            </a:r>
            <a:r>
              <a:rPr lang="en-US" dirty="0"/>
              <a:t>then the </a:t>
            </a:r>
            <a:r>
              <a:rPr lang="en-US" dirty="0" smtClean="0"/>
              <a:t>dots (and vectors) are </a:t>
            </a:r>
            <a:r>
              <a:rPr lang="en-US" dirty="0"/>
              <a:t>spread further apart, for </a:t>
            </a:r>
            <a:r>
              <a:rPr lang="en-US" dirty="0" smtClean="0"/>
              <a:t>example</a:t>
            </a:r>
          </a:p>
          <a:p>
            <a:pPr algn="l">
              <a:buFont typeface="Arial" pitchFamily="34" charset="0"/>
              <a:buChar char="•"/>
            </a:pPr>
            <a:endParaRPr lang="en-US" dirty="0" smtClean="0"/>
          </a:p>
          <a:p>
            <a:pPr algn="l"/>
            <a:endParaRPr lang="en-US" dirty="0"/>
          </a:p>
          <a:p>
            <a:pPr algn="l">
              <a:buFont typeface="Arial" pitchFamily="34" charset="0"/>
              <a:buChar char="•"/>
            </a:pPr>
            <a:endParaRPr lang="en-US" dirty="0" smtClean="0"/>
          </a:p>
          <a:p>
            <a:pPr algn="l">
              <a:buFont typeface="Arial" pitchFamily="34" charset="0"/>
              <a:buChar char="•"/>
            </a:pPr>
            <a:r>
              <a:rPr lang="en-US" dirty="0" smtClean="0"/>
              <a:t>The direction of the velocity is represented by where the vector is pointing, in this case, it is positive</a:t>
            </a:r>
          </a:p>
          <a:p>
            <a:pPr>
              <a:buFont typeface="Arial" pitchFamily="34" charset="0"/>
              <a:buChar char="•"/>
            </a:pPr>
            <a:endParaRPr lang="en-US" dirty="0"/>
          </a:p>
        </p:txBody>
      </p:sp>
      <p:cxnSp>
        <p:nvCxnSpPr>
          <p:cNvPr id="4" name="Straight Arrow Connector 3"/>
          <p:cNvCxnSpPr/>
          <p:nvPr/>
        </p:nvCxnSpPr>
        <p:spPr>
          <a:xfrm>
            <a:off x="685800" y="38862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1814396" y="3887788"/>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2895600" y="3889376"/>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685800" y="5334000"/>
            <a:ext cx="1828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895600" y="5347349"/>
            <a:ext cx="1828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147441" y="5351269"/>
            <a:ext cx="1828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839370"/>
            <a:ext cx="85725" cy="10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4396" y="3834606"/>
            <a:ext cx="85725" cy="10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3834605"/>
            <a:ext cx="85725" cy="10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4578" y="5297343"/>
            <a:ext cx="85725" cy="10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2737" y="5301943"/>
            <a:ext cx="85725" cy="10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7"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799" y="5282406"/>
            <a:ext cx="85725" cy="10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7188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nodeType="afterEffect">
                                  <p:stCondLst>
                                    <p:cond delay="0"/>
                                  </p:stCondLst>
                                  <p:childTnLst>
                                    <p:set>
                                      <p:cBhvr>
                                        <p:cTn id="23" dur="1" fill="hold">
                                          <p:stCondLst>
                                            <p:cond delay="0"/>
                                          </p:stCondLst>
                                        </p:cTn>
                                        <p:tgtEl>
                                          <p:spTgt spid="7"/>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nodeType="after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nodeType="afterEffect">
                                  <p:stCondLst>
                                    <p:cond delay="0"/>
                                  </p:stCondLst>
                                  <p:childTnLst>
                                    <p:set>
                                      <p:cBhvr>
                                        <p:cTn id="29" dur="1" fill="hold">
                                          <p:stCondLst>
                                            <p:cond delay="0"/>
                                          </p:stCondLst>
                                        </p:cTn>
                                        <p:tgtEl>
                                          <p:spTgt spid="9"/>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1"/>
            <a:ext cx="7772400" cy="914400"/>
          </a:xfrm>
        </p:spPr>
        <p:txBody>
          <a:bodyPr/>
          <a:lstStyle/>
          <a:p>
            <a:r>
              <a:rPr lang="en-US" dirty="0" smtClean="0"/>
              <a:t>Rules for Motion Maps</a:t>
            </a:r>
            <a:endParaRPr lang="en-US" dirty="0"/>
          </a:p>
        </p:txBody>
      </p:sp>
      <p:sp>
        <p:nvSpPr>
          <p:cNvPr id="3" name="Subtitle 2"/>
          <p:cNvSpPr>
            <a:spLocks noGrp="1"/>
          </p:cNvSpPr>
          <p:nvPr>
            <p:ph type="subTitle" idx="1"/>
          </p:nvPr>
        </p:nvSpPr>
        <p:spPr>
          <a:xfrm>
            <a:off x="533400" y="1447800"/>
            <a:ext cx="8077200" cy="4953000"/>
          </a:xfrm>
        </p:spPr>
        <p:txBody>
          <a:bodyPr>
            <a:normAutofit/>
          </a:bodyPr>
          <a:lstStyle/>
          <a:p>
            <a:pPr algn="l">
              <a:buFont typeface="Arial" pitchFamily="34" charset="0"/>
              <a:buChar char="•"/>
            </a:pPr>
            <a:r>
              <a:rPr lang="en-US" dirty="0"/>
              <a:t>If the </a:t>
            </a:r>
            <a:r>
              <a:rPr lang="en-US" dirty="0" smtClean="0"/>
              <a:t>object’s motion </a:t>
            </a:r>
            <a:r>
              <a:rPr lang="en-US" dirty="0"/>
              <a:t>changes direction, the arrow changes direction</a:t>
            </a:r>
          </a:p>
          <a:p>
            <a:pPr algn="l">
              <a:buFont typeface="Arial" pitchFamily="34" charset="0"/>
              <a:buChar char="•"/>
            </a:pPr>
            <a:r>
              <a:rPr lang="en-US" dirty="0"/>
              <a:t>If the object is stationary, it can be represented as just a dot, with no </a:t>
            </a:r>
            <a:r>
              <a:rPr lang="en-US" dirty="0" smtClean="0"/>
              <a:t>arrow(meaning no speed)</a:t>
            </a:r>
          </a:p>
          <a:p>
            <a:pPr algn="l">
              <a:buFont typeface="Arial" pitchFamily="34" charset="0"/>
              <a:buChar char="•"/>
            </a:pPr>
            <a:r>
              <a:rPr lang="en-US" dirty="0" smtClean="0"/>
              <a:t>If there is no motion for more than one second the dots are drawn from bottom to top in a vertical line</a:t>
            </a:r>
          </a:p>
          <a:p>
            <a:pPr algn="l">
              <a:buFont typeface="Arial" pitchFamily="34" charset="0"/>
              <a:buChar char="•"/>
            </a:pPr>
            <a:r>
              <a:rPr lang="en-US" dirty="0" smtClean="0"/>
              <a:t>Generally maps are read from bottom to top, each time a change in motion occurs the dot appears higher up.</a:t>
            </a:r>
          </a:p>
          <a:p>
            <a:pPr algn="l">
              <a:buFont typeface="Arial" pitchFamily="34" charset="0"/>
              <a:buChar char="•"/>
            </a:pPr>
            <a:endParaRPr lang="en-US" dirty="0" smtClean="0"/>
          </a:p>
          <a:p>
            <a:pPr>
              <a:buFont typeface="Arial" pitchFamily="34" charset="0"/>
              <a:buChar cha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7772400" cy="1295399"/>
          </a:xfrm>
        </p:spPr>
        <p:txBody>
          <a:bodyPr>
            <a:normAutofit fontScale="90000"/>
          </a:bodyPr>
          <a:lstStyle/>
          <a:p>
            <a:pPr algn="ctr"/>
            <a:r>
              <a:rPr lang="en-US" dirty="0" smtClean="0"/>
              <a:t>Getting started drawing motion Maps</a:t>
            </a:r>
            <a:endParaRPr lang="en-US" dirty="0"/>
          </a:p>
        </p:txBody>
      </p:sp>
      <p:sp>
        <p:nvSpPr>
          <p:cNvPr id="3" name="Subtitle 2"/>
          <p:cNvSpPr>
            <a:spLocks noGrp="1"/>
          </p:cNvSpPr>
          <p:nvPr>
            <p:ph type="subTitle" idx="1"/>
          </p:nvPr>
        </p:nvSpPr>
        <p:spPr>
          <a:xfrm>
            <a:off x="533400" y="1600200"/>
            <a:ext cx="8077200" cy="5105400"/>
          </a:xfrm>
        </p:spPr>
        <p:txBody>
          <a:bodyPr>
            <a:normAutofit/>
          </a:bodyPr>
          <a:lstStyle/>
          <a:p>
            <a:pPr marL="457200" indent="-457200" algn="l">
              <a:buFont typeface="Arial" pitchFamily="34" charset="0"/>
              <a:buChar char="•"/>
            </a:pPr>
            <a:r>
              <a:rPr lang="en-US" dirty="0" smtClean="0"/>
              <a:t>When starting a motion map, first understand the motion it is describing.</a:t>
            </a:r>
          </a:p>
          <a:p>
            <a:pPr marL="457200" indent="-457200" algn="l">
              <a:buFont typeface="Arial" pitchFamily="34" charset="0"/>
              <a:buChar char="•"/>
            </a:pPr>
            <a:r>
              <a:rPr lang="en-US" dirty="0" smtClean="0"/>
              <a:t>Start with a  dot for time = zero, make sure the dots location on the position vector is approximately correct</a:t>
            </a:r>
          </a:p>
          <a:p>
            <a:pPr marL="457200" indent="-457200" algn="l">
              <a:buFont typeface="Arial" pitchFamily="34" charset="0"/>
              <a:buChar char="•"/>
            </a:pPr>
            <a:r>
              <a:rPr lang="en-US" dirty="0" smtClean="0"/>
              <a:t>The dot represents the location at the beginning of the time period, while the arrow represents the motion about to happen during the next instant </a:t>
            </a:r>
            <a:r>
              <a:rPr lang="en-US" smtClean="0"/>
              <a:t>of time.</a:t>
            </a:r>
            <a:endParaRPr lang="en-US" dirty="0" smtClean="0"/>
          </a:p>
          <a:p>
            <a:pPr marL="457200" indent="-457200" algn="l">
              <a:buFont typeface="Arial" pitchFamily="34" charset="0"/>
              <a:buChar char="•"/>
            </a:pPr>
            <a:r>
              <a:rPr lang="en-US" dirty="0" smtClean="0"/>
              <a:t>If the object is stationary for more than one time period the dots should be stacked vertically, bottom to top.</a:t>
            </a:r>
          </a:p>
          <a:p>
            <a:pPr marL="457200" indent="-457200" algn="l">
              <a:buFont typeface="Arial" pitchFamily="34" charset="0"/>
              <a:buChar char="•"/>
            </a:pPr>
            <a:r>
              <a:rPr lang="en-US" dirty="0" smtClean="0"/>
              <a:t>After you are done with the dots, draw in the arrows representing velocity, remember their length should represent the speed or the arrow</a:t>
            </a:r>
          </a:p>
          <a:p>
            <a:pPr marL="457200" indent="-457200" algn="l">
              <a:buFont typeface="Arial" pitchFamily="34" charset="0"/>
              <a:buChar char="•"/>
            </a:pPr>
            <a:r>
              <a:rPr lang="en-US" dirty="0" smtClean="0">
                <a:solidFill>
                  <a:srgbClr val="FF0000"/>
                </a:solidFill>
              </a:rPr>
              <a:t>Remember, the arrow does not show where the dot will end up, it represents the velocity of the object during the next unit of time</a:t>
            </a:r>
          </a:p>
        </p:txBody>
      </p:sp>
    </p:spTree>
    <p:extLst>
      <p:ext uri="{BB962C8B-B14F-4D97-AF65-F5344CB8AC3E}">
        <p14:creationId xmlns:p14="http://schemas.microsoft.com/office/powerpoint/2010/main" val="671660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
            <a:ext cx="7772400" cy="1295399"/>
          </a:xfrm>
        </p:spPr>
        <p:txBody>
          <a:bodyPr>
            <a:normAutofit fontScale="90000"/>
          </a:bodyPr>
          <a:lstStyle/>
          <a:p>
            <a:pPr algn="ctr"/>
            <a:r>
              <a:rPr lang="en-US" dirty="0" smtClean="0"/>
              <a:t>Getting started drawing motion Maps</a:t>
            </a:r>
            <a:endParaRPr lang="en-US" dirty="0"/>
          </a:p>
        </p:txBody>
      </p:sp>
      <p:sp>
        <p:nvSpPr>
          <p:cNvPr id="3" name="Subtitle 2"/>
          <p:cNvSpPr>
            <a:spLocks noGrp="1"/>
          </p:cNvSpPr>
          <p:nvPr>
            <p:ph type="subTitle" idx="1"/>
          </p:nvPr>
        </p:nvSpPr>
        <p:spPr>
          <a:xfrm>
            <a:off x="533400" y="1371600"/>
            <a:ext cx="8077200" cy="5334000"/>
          </a:xfrm>
        </p:spPr>
        <p:txBody>
          <a:bodyPr>
            <a:normAutofit/>
          </a:bodyPr>
          <a:lstStyle/>
          <a:p>
            <a:pPr marL="457200" indent="-457200" algn="l">
              <a:buFont typeface="Arial" pitchFamily="34" charset="0"/>
              <a:buChar char="•"/>
            </a:pPr>
            <a:r>
              <a:rPr lang="en-US" dirty="0" smtClean="0"/>
              <a:t>Finally, acceleration is already represented on the motion map by the changing lengths of the velocity vectors, however, we will also want to include an arrow or vector that shows acceleration for occasions when the acceleration information is less apparent.</a:t>
            </a:r>
          </a:p>
          <a:p>
            <a:pPr marL="457200" indent="-457200" algn="l">
              <a:buFont typeface="Arial" pitchFamily="34" charset="0"/>
              <a:buChar char="•"/>
            </a:pPr>
            <a:r>
              <a:rPr lang="en-US" dirty="0" smtClean="0"/>
              <a:t>We will draw in a separate vector for acceleration, only this vector will not touch the dot, it will be located by the dot.</a:t>
            </a:r>
          </a:p>
          <a:p>
            <a:pPr marL="457200" indent="-457200" algn="l">
              <a:buFont typeface="Arial" pitchFamily="34" charset="0"/>
              <a:buChar char="•"/>
            </a:pPr>
            <a:endParaRPr lang="en-US" dirty="0" smtClean="0"/>
          </a:p>
          <a:p>
            <a:pPr algn="l">
              <a:buFont typeface="Arial" pitchFamily="34" charset="0"/>
              <a:buChar char="•"/>
            </a:pPr>
            <a:endParaRPr lang="en-US" dirty="0"/>
          </a:p>
          <a:p>
            <a:pPr algn="l">
              <a:buFont typeface="Arial" pitchFamily="34" charset="0"/>
              <a:buChar char="•"/>
            </a:pPr>
            <a:r>
              <a:rPr lang="en-US" dirty="0" smtClean="0"/>
              <a:t>This motion map shows an object with constant </a:t>
            </a:r>
            <a:r>
              <a:rPr lang="en-US" smtClean="0"/>
              <a:t>positive acceleration.</a:t>
            </a:r>
            <a:endParaRPr lang="en-US" dirty="0" smtClean="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35477" y="5181600"/>
            <a:ext cx="1066799" cy="88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4001" y="5181600"/>
            <a:ext cx="1374619" cy="114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262" y="5164992"/>
            <a:ext cx="1908175" cy="15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6911" y="5181600"/>
            <a:ext cx="85725" cy="10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138" y="5192774"/>
            <a:ext cx="85725" cy="10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62537" y="5192774"/>
            <a:ext cx="85725" cy="10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a:off x="1244308" y="5562600"/>
            <a:ext cx="43209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048138" y="5562600"/>
            <a:ext cx="43209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105400" y="5638800"/>
            <a:ext cx="43209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988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1589</TotalTime>
  <Words>684</Words>
  <Application>Microsoft Office PowerPoint</Application>
  <PresentationFormat>On-screen Show (4:3)</PresentationFormat>
  <Paragraphs>65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Rules for Motion Maps</vt:lpstr>
      <vt:lpstr>Rules for Motion Maps</vt:lpstr>
      <vt:lpstr>Rules for Motion Maps</vt:lpstr>
      <vt:lpstr>Rules for Motion Maps</vt:lpstr>
      <vt:lpstr>Rules for Motion Maps</vt:lpstr>
      <vt:lpstr>Rules for Motion Maps</vt:lpstr>
      <vt:lpstr>Getting started drawing motion Maps</vt:lpstr>
      <vt:lpstr>Getting started drawing motion Maps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Rules for Motion Maps</dc:title>
  <dc:creator>Herb</dc:creator>
  <cp:lastModifiedBy>Carl Pfaff</cp:lastModifiedBy>
  <cp:revision>31</cp:revision>
  <dcterms:created xsi:type="dcterms:W3CDTF">2009-09-21T04:29:45Z</dcterms:created>
  <dcterms:modified xsi:type="dcterms:W3CDTF">2015-08-19T18:10:28Z</dcterms:modified>
</cp:coreProperties>
</file>